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75" r:id="rId2"/>
  </p:sldMasterIdLst>
  <p:notesMasterIdLst>
    <p:notesMasterId r:id="rId14"/>
  </p:notesMasterIdLst>
  <p:handoutMasterIdLst>
    <p:handoutMasterId r:id="rId15"/>
  </p:handoutMasterIdLst>
  <p:sldIdLst>
    <p:sldId id="261" r:id="rId3"/>
    <p:sldId id="5598" r:id="rId4"/>
    <p:sldId id="5599" r:id="rId5"/>
    <p:sldId id="5600" r:id="rId6"/>
    <p:sldId id="5624" r:id="rId7"/>
    <p:sldId id="5601" r:id="rId8"/>
    <p:sldId id="5602" r:id="rId9"/>
    <p:sldId id="5625" r:id="rId10"/>
    <p:sldId id="5626" r:id="rId11"/>
    <p:sldId id="5627" r:id="rId12"/>
    <p:sldId id="562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h Kaufman" initials="LK" lastIdx="1" clrIdx="0">
    <p:extLst>
      <p:ext uri="{19B8F6BF-5375-455C-9EA6-DF929625EA0E}">
        <p15:presenceInfo xmlns:p15="http://schemas.microsoft.com/office/powerpoint/2012/main" userId="S::lkaufman@Shatterproof.org::d753764e-bb2b-453c-ba6b-913920916c67" providerId="AD"/>
      </p:ext>
    </p:extLst>
  </p:cmAuthor>
  <p:cmAuthor id="2" name="Tracy Spinks" initials="TS [2]" lastIdx="14" clrIdx="1">
    <p:extLst>
      <p:ext uri="{19B8F6BF-5375-455C-9EA6-DF929625EA0E}">
        <p15:presenceInfo xmlns:p15="http://schemas.microsoft.com/office/powerpoint/2012/main" userId="S-1-5-21-1708537768-2111687655-682003330-26883" providerId="AD"/>
      </p:ext>
    </p:extLst>
  </p:cmAuthor>
  <p:cmAuthor id="3" name="Tracy Spinks" initials="TS" lastIdx="24" clrIdx="2">
    <p:extLst>
      <p:ext uri="{19B8F6BF-5375-455C-9EA6-DF929625EA0E}">
        <p15:presenceInfo xmlns:p15="http://schemas.microsoft.com/office/powerpoint/2012/main" userId="ae4c0180e73ff2a1" providerId="Windows Live"/>
      </p:ext>
    </p:extLst>
  </p:cmAuthor>
  <p:cmAuthor id="4" name="Jessica Ishikawa" initials="JI" lastIdx="1" clrIdx="3">
    <p:extLst>
      <p:ext uri="{19B8F6BF-5375-455C-9EA6-DF929625EA0E}">
        <p15:presenceInfo xmlns:p15="http://schemas.microsoft.com/office/powerpoint/2012/main" userId="S-1-5-21-2185136150-3611744551-1750613048-1001" providerId="AD"/>
      </p:ext>
    </p:extLst>
  </p:cmAuthor>
  <p:cmAuthor id="5" name="Lynne Nouvel" initials="LN" lastIdx="7" clrIdx="4">
    <p:extLst>
      <p:ext uri="{19B8F6BF-5375-455C-9EA6-DF929625EA0E}">
        <p15:presenceInfo xmlns:p15="http://schemas.microsoft.com/office/powerpoint/2012/main" userId="f7c66e1e08441b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3E62AC"/>
    <a:srgbClr val="587EC9"/>
    <a:srgbClr val="000000"/>
    <a:srgbClr val="7F99D7"/>
    <a:srgbClr val="5675C0"/>
    <a:srgbClr val="62A2AF"/>
    <a:srgbClr val="66BEB0"/>
    <a:srgbClr val="37887B"/>
    <a:srgbClr val="71B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14" autoAdjust="0"/>
    <p:restoredTop sz="93792" autoAdjust="0"/>
  </p:normalViewPr>
  <p:slideViewPr>
    <p:cSldViewPr>
      <p:cViewPr varScale="1">
        <p:scale>
          <a:sx n="60" d="100"/>
          <a:sy n="60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60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4B971-5627-4E47-B68B-A04A3D9A01D8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07809-9411-4F30-8C84-18E65E5CBE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2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C8838B-B5F9-4379-8156-04725015BC58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3B5FE3-DD8E-41C6-8E84-7C7621834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1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B5FE3-DD8E-41C6-8E84-7C76218347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3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B30E-F11D-4ADD-B747-2C09C2F7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6AA8-2765-4D91-A28F-F98687409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53331"/>
            <a:ext cx="8496300" cy="4351338"/>
          </a:xfrm>
        </p:spPr>
        <p:txBody>
          <a:bodyPr/>
          <a:lstStyle>
            <a:lvl1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2pPr>
            <a:lvl3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3pPr>
            <a:lvl4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4pPr>
            <a:lvl5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FE66B-834C-44BF-9B78-E3338A564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35100"/>
            <a:ext cx="842857" cy="6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5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56DD-A931-4565-8CD4-EF850E72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562476"/>
          </a:xfrm>
          <a:prstGeom prst="rect">
            <a:avLst/>
          </a:prstGeom>
          <a:solidFill>
            <a:schemeClr val="accent3"/>
          </a:solidFill>
        </p:spPr>
        <p:txBody>
          <a:bodyPr anchor="b">
            <a:normAutofit/>
          </a:bodyPr>
          <a:lstStyle>
            <a:lvl1pPr marL="630238" indent="0">
              <a:defRPr sz="40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44C0D-0AF6-42FD-92B0-1B37BE10B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029200"/>
            <a:ext cx="7886700" cy="1060451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35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B30E-F11D-4ADD-B747-2C09C2F7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6AA8-2765-4D91-A28F-F98687409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53331"/>
            <a:ext cx="8496300" cy="4351338"/>
          </a:xfrm>
        </p:spPr>
        <p:txBody>
          <a:bodyPr/>
          <a:lstStyle>
            <a:lvl1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2pPr>
            <a:lvl3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3pPr>
            <a:lvl4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4pPr>
            <a:lvl5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FE66B-834C-44BF-9B78-E3338A564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6035100"/>
            <a:ext cx="842857" cy="6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3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89AAA3-E6D8-4580-BE95-23048C3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FD4A68-8738-4988-B623-EA0BA1D2C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6035100"/>
            <a:ext cx="842857" cy="6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37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56DD-A931-4565-8CD4-EF850E72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562476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630238" indent="0">
              <a:defRPr sz="40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44C0D-0AF6-42FD-92B0-1B37BE10B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029200"/>
            <a:ext cx="7886700" cy="1060451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443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B30E-F11D-4ADD-B747-2C09C2F7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6AA8-2765-4D91-A28F-F98687409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53331"/>
            <a:ext cx="8496300" cy="4351338"/>
          </a:xfrm>
        </p:spPr>
        <p:txBody>
          <a:bodyPr/>
          <a:lstStyle>
            <a:lvl1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2pPr>
            <a:lvl3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3pPr>
            <a:lvl4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4pPr>
            <a:lvl5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FE66B-834C-44BF-9B78-E3338A564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6035100"/>
            <a:ext cx="842857" cy="6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49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89AAA3-E6D8-4580-BE95-23048C3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FD4A68-8738-4988-B623-EA0BA1D2C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6035100"/>
            <a:ext cx="842857" cy="6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77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FD4A68-8738-4988-B623-EA0BA1D2C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6035100"/>
            <a:ext cx="842857" cy="6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234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89AAA3-E6D8-4580-BE95-23048C3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172641" indent="0">
              <a:defRPr sz="27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1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0CD4DF-3ED7-489C-82DE-719A379C2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5410200"/>
            <a:ext cx="6858000" cy="762000"/>
          </a:xfrm>
        </p:spPr>
        <p:txBody>
          <a:bodyPr anchor="ctr"/>
          <a:lstStyle>
            <a:lvl1pPr marL="0" indent="0" algn="ctr">
              <a:buNone/>
              <a:defRPr sz="1800" b="0" i="0">
                <a:latin typeface="+mn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644E78-553C-4332-8D0B-1A9311AC30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300" y="1066800"/>
            <a:ext cx="3581400" cy="294792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9A90C3-FFF4-4560-9068-B624632CCA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399" y="4419600"/>
            <a:ext cx="73152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latin typeface="+mn-lt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2748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C2B5-F4F2-4A93-9148-8FDF99F6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3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56DD-A931-4565-8CD4-EF850E72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562476"/>
          </a:xfrm>
          <a:prstGeom prst="rect">
            <a:avLst/>
          </a:prstGeom>
          <a:solidFill>
            <a:schemeClr val="accent1"/>
          </a:solidFill>
        </p:spPr>
        <p:txBody>
          <a:bodyPr anchor="b">
            <a:normAutofit/>
          </a:bodyPr>
          <a:lstStyle>
            <a:lvl1pPr marL="630238" indent="0">
              <a:defRPr sz="40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44C0D-0AF6-42FD-92B0-1B37BE10B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029200"/>
            <a:ext cx="7886700" cy="1060451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47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B30E-F11D-4ADD-B747-2C09C2F7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6AA8-2765-4D91-A28F-F98687409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53331"/>
            <a:ext cx="8496300" cy="4351338"/>
          </a:xfrm>
        </p:spPr>
        <p:txBody>
          <a:bodyPr/>
          <a:lstStyle>
            <a:lvl1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2pPr>
            <a:lvl3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3pPr>
            <a:lvl4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4pPr>
            <a:lvl5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FE66B-834C-44BF-9B78-E3338A564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6035100"/>
            <a:ext cx="842857" cy="6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5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89AAA3-E6D8-4580-BE95-23048C3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FD4A68-8738-4988-B623-EA0BA1D2C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6035100"/>
            <a:ext cx="842857" cy="6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6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56DD-A931-4565-8CD4-EF850E72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562476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630238" indent="0">
              <a:defRPr sz="40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44C0D-0AF6-42FD-92B0-1B37BE10B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029200"/>
            <a:ext cx="7886700" cy="1060451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4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B30E-F11D-4ADD-B747-2C09C2F7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6AA8-2765-4D91-A28F-F98687409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53331"/>
            <a:ext cx="8496300" cy="4351338"/>
          </a:xfrm>
        </p:spPr>
        <p:txBody>
          <a:bodyPr/>
          <a:lstStyle>
            <a:lvl1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2pPr>
            <a:lvl3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3pPr>
            <a:lvl4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4pPr>
            <a:lvl5pPr>
              <a:defRPr b="0" i="0">
                <a:latin typeface="+mj-lt"/>
                <a:ea typeface="Museo Sans 300" panose="02000000000000000000" pitchFamily="50" charset="0"/>
                <a:cs typeface="Museo Sans 3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FE66B-834C-44BF-9B78-E3338A564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6035100"/>
            <a:ext cx="842857" cy="6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5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89AAA3-E6D8-4580-BE95-23048C3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230188" indent="0">
              <a:defRPr sz="3600" b="1" i="0">
                <a:solidFill>
                  <a:schemeClr val="bg1"/>
                </a:solidFill>
                <a:latin typeface="+mn-lt"/>
                <a:ea typeface="Museo 700" panose="02000000000000000000" pitchFamily="2" charset="0"/>
                <a:cs typeface="Museo 700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FD4A68-8738-4988-B623-EA0BA1D2C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6035100"/>
            <a:ext cx="842857" cy="6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2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DD4631-9D49-4E3D-A82D-B32E2699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DB58B-533C-48BC-9DDC-EFB702DBB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10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01" r:id="rId2"/>
    <p:sldLayoutId id="2147483773" r:id="rId3"/>
    <p:sldLayoutId id="2147483703" r:id="rId4"/>
    <p:sldLayoutId id="2147483702" r:id="rId5"/>
    <p:sldLayoutId id="2147483706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63" r:id="rId16"/>
    <p:sldLayoutId id="214748370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DD4631-9D49-4E3D-A82D-B32E2699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DB58B-533C-48BC-9DDC-EFB702DBB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054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j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j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j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j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7/04/24/upshot/spend-a-dollar-on-drug-treatment-and-save-more-on-crime-reduction.html" TargetMode="External"/><Relationship Id="rId2" Type="http://schemas.openxmlformats.org/officeDocument/2006/relationships/hyperlink" Target="https://www.drugabuse.gov/drug-topics/trends-statistics/costs-substance-abuse#supplemental-references-for-economic-costs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shatterproof.org/volunteer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hatterproof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n.com/2022/05/11/health/drug-overdose-deaths-record-high-2021/index.html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0/09/29/health/coronavirus-opioids-addiction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samhsa.gov/data/report/2018-nsduh-annual-national-report" TargetMode="External"/><Relationship Id="rId4" Type="http://schemas.openxmlformats.org/officeDocument/2006/relationships/hyperlink" Target="https://www.ama-assn.org/system/files/2020-10/issue-brief-increases-in-opioid-related-overdose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injury/fundedprograms/tribal.html" TargetMode="External"/><Relationship Id="rId2" Type="http://schemas.openxmlformats.org/officeDocument/2006/relationships/hyperlink" Target="https://www.cdc.gov/nchs/data/health_policy/Provisional-Drug-Overdose-Deaths-by-Quarter-Demographic-Characteristics-Q1-2020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amanetwork.com/journals/jamanetworkopen/fullarticle/2760443" TargetMode="External"/><Relationship Id="rId2" Type="http://schemas.openxmlformats.org/officeDocument/2006/relationships/hyperlink" Target="https://addiction.surgeongeneral.gov/key-findings/early-intervention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hrw.org/report/2016/10/12/every-25-seconds/human-toll-criminalizing-drug-use-united-states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8F4F443-9286-4662-A8CF-118F2D990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1" b="18507"/>
          <a:stretch/>
        </p:blipFill>
        <p:spPr>
          <a:xfrm>
            <a:off x="323850" y="1295400"/>
            <a:ext cx="8496300" cy="462321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672DFB-C926-4213-9BC7-1F64BCBEE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2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77DB-0E50-094F-9120-06E5EA3C821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3E62AC"/>
            </a:solidFill>
          </a:ln>
        </p:spPr>
        <p:txBody>
          <a:bodyPr/>
          <a:lstStyle/>
          <a:p>
            <a:r>
              <a:rPr lang="en-US" dirty="0"/>
              <a:t>Addiction in America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956CC-EE7E-444E-99CA-77DEFD69A73F}"/>
              </a:ext>
            </a:extLst>
          </p:cNvPr>
          <p:cNvSpPr txBox="1"/>
          <p:nvPr/>
        </p:nvSpPr>
        <p:spPr>
          <a:xfrm>
            <a:off x="2286000" y="1441732"/>
            <a:ext cx="472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5C5D5F"/>
                </a:solidFill>
                <a:effectLst/>
                <a:latin typeface="museo-sans"/>
              </a:rPr>
              <a:t>It doesn't have to be this way.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1E2DB-93C7-4D47-A80A-398E9ED02C8A}"/>
              </a:ext>
            </a:extLst>
          </p:cNvPr>
          <p:cNvSpPr txBox="1"/>
          <p:nvPr/>
        </p:nvSpPr>
        <p:spPr>
          <a:xfrm>
            <a:off x="800100" y="2492284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dirty="0">
                <a:solidFill>
                  <a:srgbClr val="5C5D5F"/>
                </a:solidFill>
                <a:effectLst/>
                <a:latin typeface="museo-sans"/>
              </a:rPr>
              <a:t>Addiction costs our country </a:t>
            </a:r>
            <a:r>
              <a:rPr lang="en-US" sz="2000" b="1" i="0" u="sng" dirty="0">
                <a:solidFill>
                  <a:srgbClr val="587EC9"/>
                </a:solidFill>
                <a:effectLst/>
                <a:latin typeface="museo-sans"/>
                <a:hlinkClick r:id="rId2"/>
              </a:rPr>
              <a:t>more than $740 billion each year</a:t>
            </a:r>
            <a:r>
              <a:rPr lang="en-US" sz="2000" b="0" i="0" dirty="0">
                <a:solidFill>
                  <a:srgbClr val="5C5D5F"/>
                </a:solidFill>
                <a:effectLst/>
                <a:latin typeface="museo-sans"/>
              </a:rPr>
              <a:t>. And the costs keep rising. We’re hemorrhaging money on this crisis, and all that spending is not doing much to protect our loved ones. </a:t>
            </a:r>
          </a:p>
          <a:p>
            <a:pPr algn="l"/>
            <a:endParaRPr lang="en-US" sz="2000" b="0" i="0" dirty="0">
              <a:solidFill>
                <a:srgbClr val="5C5D5F"/>
              </a:solidFill>
              <a:effectLst/>
              <a:latin typeface="museo-sans"/>
            </a:endParaRPr>
          </a:p>
          <a:p>
            <a:pPr algn="l"/>
            <a:r>
              <a:rPr lang="en-US" sz="2000" b="0" i="0" dirty="0">
                <a:solidFill>
                  <a:srgbClr val="5C5D5F"/>
                </a:solidFill>
                <a:effectLst/>
                <a:latin typeface="museo-sans"/>
              </a:rPr>
              <a:t>With the science we have today, we could save countless lives — and </a:t>
            </a:r>
            <a:r>
              <a:rPr lang="en-US" sz="2000" b="1" i="0" u="sng" dirty="0">
                <a:solidFill>
                  <a:srgbClr val="587EC9"/>
                </a:solidFill>
                <a:effectLst/>
                <a:latin typeface="museo-sans"/>
                <a:hlinkClick r:id="rId3"/>
              </a:rPr>
              <a:t>spend a fraction of that amount</a:t>
            </a:r>
            <a:r>
              <a:rPr lang="en-US" sz="2000" b="0" i="0" dirty="0">
                <a:solidFill>
                  <a:srgbClr val="5C5D5F"/>
                </a:solidFill>
                <a:effectLst/>
                <a:latin typeface="museo-sans"/>
              </a:rPr>
              <a:t> —by increasing access to addiction treatment with an approach that’s compassionate, evidence-based, and rooted in public health.</a:t>
            </a:r>
          </a:p>
        </p:txBody>
      </p:sp>
    </p:spTree>
    <p:extLst>
      <p:ext uri="{BB962C8B-B14F-4D97-AF65-F5344CB8AC3E}">
        <p14:creationId xmlns:p14="http://schemas.microsoft.com/office/powerpoint/2010/main" val="132878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77DB-0E50-094F-9120-06E5EA3C821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3E62AC"/>
            </a:solidFill>
          </a:ln>
        </p:spPr>
        <p:txBody>
          <a:bodyPr/>
          <a:lstStyle/>
          <a:p>
            <a:r>
              <a:rPr lang="en-US" dirty="0"/>
              <a:t>Addiction in America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956CC-EE7E-444E-99CA-77DEFD69A73F}"/>
              </a:ext>
            </a:extLst>
          </p:cNvPr>
          <p:cNvSpPr txBox="1"/>
          <p:nvPr/>
        </p:nvSpPr>
        <p:spPr>
          <a:xfrm>
            <a:off x="800100" y="1441732"/>
            <a:ext cx="7810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5C5D5F"/>
                </a:solidFill>
                <a:effectLst/>
                <a:latin typeface="museo-sans"/>
              </a:rPr>
              <a:t>You can help end the addiction crisis in America.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1E2DB-93C7-4D47-A80A-398E9ED02C8A}"/>
              </a:ext>
            </a:extLst>
          </p:cNvPr>
          <p:cNvSpPr txBox="1"/>
          <p:nvPr/>
        </p:nvSpPr>
        <p:spPr>
          <a:xfrm>
            <a:off x="933450" y="494853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rgbClr val="5C5D5F"/>
                </a:solidFill>
                <a:effectLst/>
                <a:latin typeface="museo-sans"/>
              </a:rPr>
              <a:t>Learn about the issues and use your voice for change.</a:t>
            </a:r>
          </a:p>
        </p:txBody>
      </p:sp>
      <p:pic>
        <p:nvPicPr>
          <p:cNvPr id="6" name="Picture 5" descr="Text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E1122129-D6C5-7CA6-4F24-ACF75DA77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5626100"/>
            <a:ext cx="9525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EADE5B-7602-B86A-AAE2-5B009B956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57412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3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4DED-C204-2C42-8DD2-D08E33859EF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E62AC"/>
          </a:solidFill>
          <a:ln>
            <a:solidFill>
              <a:srgbClr val="3E62AC"/>
            </a:solidFill>
          </a:ln>
        </p:spPr>
        <p:txBody>
          <a:bodyPr/>
          <a:lstStyle/>
          <a:p>
            <a:r>
              <a:rPr lang="en-US" dirty="0"/>
              <a:t>Our Mission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D768AF-7D43-431A-A435-47CA5D9F9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71600"/>
            <a:ext cx="8496300" cy="28194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cs typeface="Calibri"/>
              </a:rPr>
              <a:t>Founded in 2012,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Shatterproof is a national nonprofit dedicated to reversing the addiction crisis in the United States.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Shatterproof harnesses the models of business, the rigor of science and the power of a national movement to create change and save lives through three pillars of work: revolutionizing the addiction treatment system, breaking down addiction-related stigmas and supporting and empowering our communities. To learn more visit </a:t>
            </a:r>
            <a:r>
              <a:rPr lang="en-US" sz="2400" dirty="0">
                <a:solidFill>
                  <a:srgbClr val="587EC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www.Shatterproof.org</a:t>
            </a:r>
            <a:r>
              <a:rPr lang="en-US" sz="2400" u="sng" dirty="0"/>
              <a:t>.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0DE33F-81B8-45D1-9F40-F0F23EA643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2302"/>
            <a:ext cx="3276600" cy="2485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EC864D-CE8B-4F55-9DA4-4A111193D3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7549" y="4372302"/>
            <a:ext cx="2392483" cy="24856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0593BE-0998-4C40-887B-3B90BD8FD0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1" y="4381828"/>
            <a:ext cx="3581400" cy="248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1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77DB-0E50-094F-9120-06E5EA3C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Addiction in America</a:t>
            </a:r>
          </a:p>
        </p:txBody>
      </p:sp>
      <p:pic>
        <p:nvPicPr>
          <p:cNvPr id="11" name="Picture 10" descr="A flag on a pole&#10;&#10;Description automatically generated with medium confidence">
            <a:extLst>
              <a:ext uri="{FF2B5EF4-FFF2-40B4-BE49-F238E27FC236}">
                <a16:creationId xmlns:a16="http://schemas.microsoft.com/office/drawing/2014/main" id="{4C099560-790C-4D68-9E08-B56AD9C0C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14400"/>
            <a:ext cx="5943600" cy="59436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914565-ACCE-48BB-9EE7-3868A112C7BB}"/>
              </a:ext>
            </a:extLst>
          </p:cNvPr>
          <p:cNvSpPr txBox="1"/>
          <p:nvPr/>
        </p:nvSpPr>
        <p:spPr>
          <a:xfrm>
            <a:off x="190500" y="2305615"/>
            <a:ext cx="3009900" cy="2246769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n-US" sz="2000" b="1" dirty="0"/>
              <a:t>40 million Americans struggle with addiction, but many don’t get the treatment they need.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It doesn’t have to be this way.</a:t>
            </a:r>
          </a:p>
        </p:txBody>
      </p:sp>
    </p:spTree>
    <p:extLst>
      <p:ext uri="{BB962C8B-B14F-4D97-AF65-F5344CB8AC3E}">
        <p14:creationId xmlns:p14="http://schemas.microsoft.com/office/powerpoint/2010/main" val="278057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77DB-0E50-094F-9120-06E5EA3C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seo-sans"/>
              </a:rPr>
              <a:t>Addiction in America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D00C5-0A59-499C-A8F5-6EB8BB5F9C64}"/>
              </a:ext>
            </a:extLst>
          </p:cNvPr>
          <p:cNvSpPr txBox="1"/>
          <p:nvPr/>
        </p:nvSpPr>
        <p:spPr>
          <a:xfrm>
            <a:off x="1295399" y="1429898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5C5D5F"/>
                </a:solidFill>
                <a:effectLst/>
                <a:latin typeface="museo-sans"/>
              </a:rPr>
              <a:t>Addiction is a public health crisis.</a:t>
            </a: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0B00367C-5390-4CBB-97D0-1DC4ACCED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9" y="2591728"/>
            <a:ext cx="841140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7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77DB-0E50-094F-9120-06E5EA3C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seo-sans"/>
              </a:rPr>
              <a:t>Addiction in America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123428-EAED-018C-89DB-CF1AE26BBC7F}"/>
              </a:ext>
            </a:extLst>
          </p:cNvPr>
          <p:cNvSpPr txBox="1"/>
          <p:nvPr/>
        </p:nvSpPr>
        <p:spPr>
          <a:xfrm>
            <a:off x="1066800" y="2274838"/>
            <a:ext cx="7162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5C5D5F"/>
                </a:solidFill>
                <a:effectLst/>
                <a:latin typeface="museo-sans"/>
              </a:rPr>
              <a:t>Overdoses are the #1 cause of accidental death in our country. According to the CDC, there were </a:t>
            </a:r>
            <a:r>
              <a:rPr lang="en-US" sz="2000" b="1" i="0" u="sng" dirty="0">
                <a:solidFill>
                  <a:srgbClr val="587EC9"/>
                </a:solidFill>
                <a:effectLst/>
                <a:latin typeface="museo-sans"/>
                <a:hlinkClick r:id="rId2"/>
              </a:rPr>
              <a:t>over 107,000 fatal overdoses</a:t>
            </a:r>
            <a:r>
              <a:rPr lang="en-US" sz="2000" b="0" i="0" dirty="0">
                <a:solidFill>
                  <a:srgbClr val="5C5D5F"/>
                </a:solidFill>
                <a:effectLst/>
                <a:latin typeface="museo-sans"/>
              </a:rPr>
              <a:t> in the U.S. in 2021. </a:t>
            </a:r>
          </a:p>
          <a:p>
            <a:pPr algn="l"/>
            <a:endParaRPr lang="en-US" sz="2000" dirty="0">
              <a:solidFill>
                <a:srgbClr val="5C5D5F"/>
              </a:solidFill>
              <a:latin typeface="museo-sans"/>
            </a:endParaRPr>
          </a:p>
          <a:p>
            <a:pPr algn="l"/>
            <a:endParaRPr lang="en-US" sz="2000" b="0" i="0" dirty="0">
              <a:solidFill>
                <a:srgbClr val="5C5D5F"/>
              </a:solidFill>
              <a:effectLst/>
              <a:latin typeface="museo-sans"/>
            </a:endParaRPr>
          </a:p>
          <a:p>
            <a:pPr algn="l"/>
            <a:r>
              <a:rPr lang="en-US" sz="2000" b="0" i="0" dirty="0">
                <a:solidFill>
                  <a:srgbClr val="5C5D5F"/>
                </a:solidFill>
                <a:effectLst/>
                <a:latin typeface="museo-sans"/>
              </a:rPr>
              <a:t>That’s the highest number of overdose deaths ever recorded in a single year. Overdose deaths involving synthetic opioids such as fentanyl, psychostimulants such as methamphetamine, and cocaine all increased between 2020 and 2021.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290C7-3459-93D2-8E85-94662F6F384A}"/>
              </a:ext>
            </a:extLst>
          </p:cNvPr>
          <p:cNvSpPr txBox="1"/>
          <p:nvPr/>
        </p:nvSpPr>
        <p:spPr>
          <a:xfrm>
            <a:off x="419100" y="1148477"/>
            <a:ext cx="830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5C5D5F"/>
                </a:solidFill>
                <a:effectLst/>
                <a:latin typeface="museo-sans"/>
              </a:rPr>
              <a:t>The addiction crisis is deadlier than ever before.</a:t>
            </a:r>
          </a:p>
        </p:txBody>
      </p:sp>
    </p:spTree>
    <p:extLst>
      <p:ext uri="{BB962C8B-B14F-4D97-AF65-F5344CB8AC3E}">
        <p14:creationId xmlns:p14="http://schemas.microsoft.com/office/powerpoint/2010/main" val="59638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77DB-0E50-094F-9120-06E5EA3C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seo-sans"/>
              </a:rPr>
              <a:t>Addiction in America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ACBC0-FC62-4962-A642-03918AD7888D}"/>
              </a:ext>
            </a:extLst>
          </p:cNvPr>
          <p:cNvSpPr txBox="1"/>
          <p:nvPr/>
        </p:nvSpPr>
        <p:spPr>
          <a:xfrm>
            <a:off x="2667000" y="10668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museo-sans"/>
                <a:ea typeface="Calibri" panose="020F0502020204030204" pitchFamily="34" charset="0"/>
                <a:cs typeface="Times New Roman" panose="02020603050405020304" pitchFamily="18" charset="0"/>
              </a:rPr>
              <a:t>Impact from COVID </a:t>
            </a:r>
            <a:endParaRPr lang="en-US" sz="3600" b="1" dirty="0">
              <a:latin typeface="museo-sans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EFB9E59-8126-4A47-935B-4C95F113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7" y="1995486"/>
            <a:ext cx="4506686" cy="3414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281F08-91FC-4B12-BABD-BD9434EE8852}"/>
              </a:ext>
            </a:extLst>
          </p:cNvPr>
          <p:cNvSpPr txBox="1"/>
          <p:nvPr/>
        </p:nvSpPr>
        <p:spPr>
          <a:xfrm>
            <a:off x="4943475" y="1995487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5C5D5F"/>
                </a:solidFill>
                <a:effectLst/>
                <a:latin typeface="museo-sans"/>
              </a:rPr>
              <a:t>During the COVID-19 pandemic, this tragedy has gotten worse.</a:t>
            </a:r>
            <a:r>
              <a:rPr lang="en-US" b="0" i="0" dirty="0">
                <a:solidFill>
                  <a:srgbClr val="5C5D5F"/>
                </a:solidFill>
                <a:effectLst/>
                <a:latin typeface="museo-sans"/>
              </a:rPr>
              <a:t> In some communities, overdose-related emergency calls are up </a:t>
            </a:r>
            <a:r>
              <a:rPr lang="en-US" b="1" i="0" u="sng" dirty="0">
                <a:solidFill>
                  <a:srgbClr val="587EC9"/>
                </a:solidFill>
                <a:effectLst/>
                <a:latin typeface="museo-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 much as</a:t>
            </a:r>
            <a:r>
              <a:rPr lang="en-US" b="1" i="0" u="sng" dirty="0">
                <a:solidFill>
                  <a:srgbClr val="F26722"/>
                </a:solidFill>
                <a:effectLst/>
                <a:latin typeface="museo-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i="0" u="sng" dirty="0">
                <a:solidFill>
                  <a:srgbClr val="587EC9"/>
                </a:solidFill>
                <a:effectLst/>
                <a:latin typeface="museo-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40%</a:t>
            </a:r>
            <a:r>
              <a:rPr lang="en-US" b="0" i="0" dirty="0">
                <a:solidFill>
                  <a:srgbClr val="587EC9"/>
                </a:solidFill>
                <a:effectLst/>
                <a:latin typeface="museo-sans"/>
              </a:rPr>
              <a:t> </a:t>
            </a:r>
            <a:r>
              <a:rPr lang="en-US" b="0" i="0" dirty="0">
                <a:solidFill>
                  <a:srgbClr val="5C5D5F"/>
                </a:solidFill>
                <a:effectLst/>
                <a:latin typeface="museo-sans"/>
              </a:rPr>
              <a:t>and </a:t>
            </a:r>
            <a:r>
              <a:rPr lang="en-US" b="1" i="0" u="sng" dirty="0">
                <a:solidFill>
                  <a:srgbClr val="587EC9"/>
                </a:solidFill>
                <a:effectLst/>
                <a:latin typeface="museo-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42 states</a:t>
            </a:r>
            <a:r>
              <a:rPr lang="en-US" b="0" i="0" dirty="0">
                <a:solidFill>
                  <a:srgbClr val="587EC9"/>
                </a:solidFill>
                <a:effectLst/>
                <a:latin typeface="museo-sans"/>
              </a:rPr>
              <a:t> </a:t>
            </a:r>
            <a:r>
              <a:rPr lang="en-US" b="0" i="0" dirty="0">
                <a:solidFill>
                  <a:srgbClr val="5C5D5F"/>
                </a:solidFill>
                <a:effectLst/>
                <a:latin typeface="museo-sans"/>
              </a:rPr>
              <a:t>reported increases in overdose deaths during the pandemic.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F8181D-0F13-4C37-8DEB-12CF8F910E09}"/>
              </a:ext>
            </a:extLst>
          </p:cNvPr>
          <p:cNvSpPr txBox="1"/>
          <p:nvPr/>
        </p:nvSpPr>
        <p:spPr>
          <a:xfrm>
            <a:off x="4953001" y="4026812"/>
            <a:ext cx="3896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5C5D5F"/>
                </a:solidFill>
                <a:effectLst/>
                <a:latin typeface="museo-sans"/>
              </a:rPr>
              <a:t>And it’s not just overdoses taking lives: In 2018, </a:t>
            </a:r>
            <a:r>
              <a:rPr lang="en-US" b="1" i="0" u="sng" dirty="0">
                <a:solidFill>
                  <a:srgbClr val="587EC9"/>
                </a:solidFill>
                <a:effectLst/>
                <a:latin typeface="museo-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than 175,000 deaths</a:t>
            </a:r>
            <a:r>
              <a:rPr lang="en-US" b="0" i="0" dirty="0">
                <a:solidFill>
                  <a:srgbClr val="587EC9"/>
                </a:solidFill>
                <a:effectLst/>
                <a:latin typeface="museo-sans"/>
              </a:rPr>
              <a:t> </a:t>
            </a:r>
            <a:r>
              <a:rPr lang="en-US" b="0" i="0" dirty="0">
                <a:solidFill>
                  <a:srgbClr val="5C5D5F"/>
                </a:solidFill>
                <a:effectLst/>
                <a:latin typeface="museo-sans"/>
              </a:rPr>
              <a:t>in the U.S. were related to alcohol and other drugs. </a:t>
            </a:r>
            <a:r>
              <a:rPr lang="en-US" b="1" i="0" dirty="0">
                <a:solidFill>
                  <a:srgbClr val="5C5D5F"/>
                </a:solidFill>
                <a:effectLst/>
                <a:latin typeface="museo-sans"/>
              </a:rPr>
              <a:t>That makes substance use the third largest cause of death in the nation.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5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77DB-0E50-094F-9120-06E5EA3C821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3E62AC"/>
            </a:solidFill>
          </a:ln>
        </p:spPr>
        <p:txBody>
          <a:bodyPr/>
          <a:lstStyle/>
          <a:p>
            <a:r>
              <a:rPr lang="en-US" dirty="0"/>
              <a:t>Addiction in America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956CC-EE7E-444E-99CA-77DEFD69A73F}"/>
              </a:ext>
            </a:extLst>
          </p:cNvPr>
          <p:cNvSpPr txBox="1"/>
          <p:nvPr/>
        </p:nvSpPr>
        <p:spPr>
          <a:xfrm>
            <a:off x="1143000" y="1058892"/>
            <a:ext cx="701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5C5D5F"/>
                </a:solidFill>
                <a:effectLst/>
                <a:latin typeface="museo-sans"/>
              </a:rPr>
              <a:t>While much of the coverage of the opioid epidemic has focused on white, rural populations, the epidemic affects white, Black and Latinx people proportionally</a:t>
            </a:r>
            <a:r>
              <a:rPr lang="en-US" b="1" i="0" dirty="0">
                <a:solidFill>
                  <a:srgbClr val="5C5D5F"/>
                </a:solidFill>
                <a:effectLst/>
                <a:latin typeface="museo-san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1E2DB-93C7-4D47-A80A-398E9ED02C8A}"/>
              </a:ext>
            </a:extLst>
          </p:cNvPr>
          <p:cNvSpPr txBox="1"/>
          <p:nvPr/>
        </p:nvSpPr>
        <p:spPr>
          <a:xfrm>
            <a:off x="1143000" y="4766638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5C5D5F"/>
                </a:solidFill>
                <a:effectLst/>
                <a:latin typeface="museo-sans"/>
              </a:rPr>
              <a:t>In fact, overdoses are rising more quickly among communities of color. The </a:t>
            </a:r>
            <a:r>
              <a:rPr lang="en-US" b="1" i="0" u="sng" dirty="0">
                <a:solidFill>
                  <a:srgbClr val="587EC9"/>
                </a:solidFill>
                <a:effectLst/>
                <a:latin typeface="museo-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annual growth rate from 2018 to 2020</a:t>
            </a:r>
            <a:r>
              <a:rPr lang="en-US" b="0" i="0" dirty="0">
                <a:solidFill>
                  <a:srgbClr val="587EC9"/>
                </a:solidFill>
                <a:effectLst/>
                <a:latin typeface="museo-sans"/>
              </a:rPr>
              <a:t> </a:t>
            </a:r>
            <a:r>
              <a:rPr lang="en-US" b="0" i="0" dirty="0">
                <a:solidFill>
                  <a:srgbClr val="5C5D5F"/>
                </a:solidFill>
                <a:effectLst/>
                <a:latin typeface="museo-sans"/>
              </a:rPr>
              <a:t>for Black individuals (16.1%) and Latinx individuals (12.6%) well surpassed the rate of white individuals during the same period (3.8%). What's more, overdoses among Native Americans are </a:t>
            </a:r>
            <a:r>
              <a:rPr lang="en-US" b="1" i="0" u="sng" dirty="0">
                <a:solidFill>
                  <a:srgbClr val="587EC9"/>
                </a:solidFill>
                <a:effectLst/>
                <a:latin typeface="museo-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 the national average</a:t>
            </a:r>
            <a:r>
              <a:rPr lang="en-US" b="0" i="0" dirty="0">
                <a:solidFill>
                  <a:srgbClr val="5C5D5F"/>
                </a:solidFill>
                <a:effectLst/>
                <a:latin typeface="museo-sans"/>
              </a:rPr>
              <a:t>, and the rate continues to grow. 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8024E0-459A-4868-8DC3-5C0C90A2C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454" y="2343818"/>
            <a:ext cx="6511092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2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77DB-0E50-094F-9120-06E5EA3C821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3E62AC"/>
            </a:solidFill>
          </a:ln>
        </p:spPr>
        <p:txBody>
          <a:bodyPr/>
          <a:lstStyle/>
          <a:p>
            <a:r>
              <a:rPr lang="en-US" dirty="0"/>
              <a:t>Addiction in America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956CC-EE7E-444E-99CA-77DEFD69A73F}"/>
              </a:ext>
            </a:extLst>
          </p:cNvPr>
          <p:cNvSpPr txBox="1"/>
          <p:nvPr/>
        </p:nvSpPr>
        <p:spPr>
          <a:xfrm>
            <a:off x="1143000" y="1058892"/>
            <a:ext cx="7010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5C5D5F"/>
                </a:solidFill>
                <a:effectLst/>
                <a:latin typeface="museo-sans"/>
              </a:rPr>
              <a:t>Effective addiction treatment is hard to access and rarely covered by insurance.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1E2DB-93C7-4D47-A80A-398E9ED02C8A}"/>
              </a:ext>
            </a:extLst>
          </p:cNvPr>
          <p:cNvSpPr txBox="1"/>
          <p:nvPr/>
        </p:nvSpPr>
        <p:spPr>
          <a:xfrm>
            <a:off x="533400" y="2362200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5C5D5F"/>
                </a:solidFill>
                <a:effectLst/>
                <a:latin typeface="museo-sans"/>
              </a:rPr>
              <a:t>Only </a:t>
            </a:r>
            <a:r>
              <a:rPr lang="en-US" b="1" i="0" u="sng" dirty="0">
                <a:solidFill>
                  <a:srgbClr val="587EC9"/>
                </a:solidFill>
                <a:effectLst/>
                <a:latin typeface="museo-sans"/>
                <a:hlinkClick r:id="rId2"/>
              </a:rPr>
              <a:t>1 in 10</a:t>
            </a:r>
            <a:r>
              <a:rPr lang="en-US" b="0" i="0" dirty="0">
                <a:solidFill>
                  <a:srgbClr val="5C5D5F"/>
                </a:solidFill>
                <a:effectLst/>
                <a:latin typeface="museo-sans"/>
              </a:rPr>
              <a:t> people who need treatment ever receive it, and even fewer receive high-quality care that’s rooted in scientific evidence. Medications are one of the most effective treatments we have for substance use disorder, but many cannot get them. </a:t>
            </a:r>
          </a:p>
          <a:p>
            <a:endParaRPr lang="en-US" u="sng" dirty="0">
              <a:solidFill>
                <a:srgbClr val="5C5D5F"/>
              </a:solidFill>
              <a:latin typeface="museo-sans"/>
              <a:hlinkClick r:id="rId3"/>
            </a:endParaRPr>
          </a:p>
          <a:p>
            <a:r>
              <a:rPr lang="en-US" b="1" i="0" u="sng" dirty="0">
                <a:solidFill>
                  <a:srgbClr val="587EC9"/>
                </a:solidFill>
                <a:effectLst/>
                <a:latin typeface="museo-sans"/>
                <a:hlinkClick r:id="rId3"/>
              </a:rPr>
              <a:t>60% of residential treatment facilities</a:t>
            </a:r>
            <a:r>
              <a:rPr lang="en-US" b="0" i="0" dirty="0">
                <a:solidFill>
                  <a:srgbClr val="5C5D5F"/>
                </a:solidFill>
                <a:effectLst/>
                <a:latin typeface="museo-sans"/>
              </a:rPr>
              <a:t> don’t offer addiction medication and only 1% offer all three types of medications.</a:t>
            </a: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DC95E2-93F0-9F11-FE69-223146899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9433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77DB-0E50-094F-9120-06E5EA3C821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3E62AC"/>
            </a:solidFill>
          </a:ln>
        </p:spPr>
        <p:txBody>
          <a:bodyPr/>
          <a:lstStyle/>
          <a:p>
            <a:r>
              <a:rPr lang="en-US" dirty="0"/>
              <a:t>Addiction in America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956CC-EE7E-444E-99CA-77DEFD69A73F}"/>
              </a:ext>
            </a:extLst>
          </p:cNvPr>
          <p:cNvSpPr txBox="1"/>
          <p:nvPr/>
        </p:nvSpPr>
        <p:spPr>
          <a:xfrm>
            <a:off x="1143000" y="1058892"/>
            <a:ext cx="7010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5C5D5F"/>
                </a:solidFill>
                <a:effectLst/>
                <a:latin typeface="museo-sans"/>
              </a:rPr>
              <a:t>People suffering from addiction receive punishment more often than treatment.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1E2DB-93C7-4D47-A80A-398E9ED02C8A}"/>
              </a:ext>
            </a:extLst>
          </p:cNvPr>
          <p:cNvSpPr txBox="1"/>
          <p:nvPr/>
        </p:nvSpPr>
        <p:spPr>
          <a:xfrm>
            <a:off x="4651744" y="2274774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5C5D5F"/>
                </a:solidFill>
                <a:effectLst/>
                <a:latin typeface="museo-sans"/>
              </a:rPr>
              <a:t>Approximately </a:t>
            </a:r>
            <a:r>
              <a:rPr lang="en-US" b="1" i="0" u="sng" dirty="0">
                <a:solidFill>
                  <a:srgbClr val="587EC9"/>
                </a:solidFill>
                <a:effectLst/>
                <a:latin typeface="museo-sans"/>
                <a:hlinkClick r:id="rId2"/>
              </a:rPr>
              <a:t>137,000 people</a:t>
            </a:r>
            <a:r>
              <a:rPr lang="en-US" b="0" i="0" dirty="0">
                <a:solidFill>
                  <a:srgbClr val="5C5D5F"/>
                </a:solidFill>
                <a:effectLst/>
                <a:latin typeface="museo-sans"/>
              </a:rPr>
              <a:t> are in state prisons or jails in the United States on any given day for drug possession, often for possessing small quantities of illegal drugs. </a:t>
            </a:r>
          </a:p>
          <a:p>
            <a:endParaRPr lang="en-US" dirty="0">
              <a:solidFill>
                <a:srgbClr val="5C5D5F"/>
              </a:solidFill>
              <a:latin typeface="museo-sans"/>
            </a:endParaRPr>
          </a:p>
          <a:p>
            <a:r>
              <a:rPr lang="en-US" b="0" i="0" dirty="0">
                <a:solidFill>
                  <a:srgbClr val="5C5D5F"/>
                </a:solidFill>
                <a:effectLst/>
                <a:latin typeface="museo-sans"/>
              </a:rPr>
              <a:t>And penalties are doled out inequitably: Racial and ethnic minorities, especially Black and Latinx Americans, are significantly </a:t>
            </a:r>
            <a:r>
              <a:rPr lang="en-US" b="1" i="0" u="sng" dirty="0">
                <a:solidFill>
                  <a:srgbClr val="587EC9"/>
                </a:solidFill>
                <a:effectLst/>
                <a:latin typeface="museo-sans"/>
                <a:hlinkClick r:id="rId2"/>
              </a:rPr>
              <a:t>more likely to be arrested</a:t>
            </a:r>
            <a:r>
              <a:rPr lang="en-US" b="0" i="0" dirty="0">
                <a:solidFill>
                  <a:srgbClr val="5C5D5F"/>
                </a:solidFill>
                <a:effectLst/>
                <a:latin typeface="museo-sans"/>
              </a:rPr>
              <a:t> and receive stronger sentences for drug-related offenses. </a:t>
            </a:r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83722EB-D9E5-4872-2795-65E7911F1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1" y="2430359"/>
            <a:ext cx="39433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8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atterproof Revised Palette">
      <a:dk1>
        <a:srgbClr val="5C5D5F"/>
      </a:dk1>
      <a:lt1>
        <a:sysClr val="window" lastClr="FFFFFF"/>
      </a:lt1>
      <a:dk2>
        <a:srgbClr val="279184"/>
      </a:dk2>
      <a:lt2>
        <a:srgbClr val="949598"/>
      </a:lt2>
      <a:accent1>
        <a:srgbClr val="60C5B7"/>
      </a:accent1>
      <a:accent2>
        <a:srgbClr val="F26722"/>
      </a:accent2>
      <a:accent3>
        <a:srgbClr val="3E62AC"/>
      </a:accent3>
      <a:accent4>
        <a:srgbClr val="BCE3DE"/>
      </a:accent4>
      <a:accent5>
        <a:srgbClr val="B94C26"/>
      </a:accent5>
      <a:accent6>
        <a:srgbClr val="587EC9"/>
      </a:accent6>
      <a:hlink>
        <a:srgbClr val="F26722"/>
      </a:hlink>
      <a:folHlink>
        <a:srgbClr val="B94C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M April 19 (002)_GM_JI" id="{FA489C75-99F9-407C-A7CD-2F7C16DD0893}" vid="{1F171425-660E-4B85-9C49-DE1D8EDD9C6B}"/>
    </a:ext>
  </a:extLst>
</a:theme>
</file>

<file path=ppt/theme/theme2.xml><?xml version="1.0" encoding="utf-8"?>
<a:theme xmlns:a="http://schemas.openxmlformats.org/drawingml/2006/main" name="1_Office Theme">
  <a:themeElements>
    <a:clrScheme name="Shatterproof Revised Palette">
      <a:dk1>
        <a:srgbClr val="5C5D5F"/>
      </a:dk1>
      <a:lt1>
        <a:sysClr val="window" lastClr="FFFFFF"/>
      </a:lt1>
      <a:dk2>
        <a:srgbClr val="279184"/>
      </a:dk2>
      <a:lt2>
        <a:srgbClr val="949598"/>
      </a:lt2>
      <a:accent1>
        <a:srgbClr val="60C5B7"/>
      </a:accent1>
      <a:accent2>
        <a:srgbClr val="F26722"/>
      </a:accent2>
      <a:accent3>
        <a:srgbClr val="3E62AC"/>
      </a:accent3>
      <a:accent4>
        <a:srgbClr val="BCE3DE"/>
      </a:accent4>
      <a:accent5>
        <a:srgbClr val="B94C26"/>
      </a:accent5>
      <a:accent6>
        <a:srgbClr val="587EC9"/>
      </a:accent6>
      <a:hlink>
        <a:srgbClr val="F26722"/>
      </a:hlink>
      <a:folHlink>
        <a:srgbClr val="B94C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M April 19 (002)_GM_JI" id="{FA489C75-99F9-407C-A7CD-2F7C16DD0893}" vid="{1F171425-660E-4B85-9C49-DE1D8EDD9C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659</Words>
  <Application>Microsoft Office PowerPoint</Application>
  <PresentationFormat>On-screen Show (4:3)</PresentationFormat>
  <Paragraphs>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museo-sans</vt:lpstr>
      <vt:lpstr>Office Theme</vt:lpstr>
      <vt:lpstr>1_Office Theme</vt:lpstr>
      <vt:lpstr>PowerPoint Presentation</vt:lpstr>
      <vt:lpstr>Our Mission</vt:lpstr>
      <vt:lpstr>Addiction in America</vt:lpstr>
      <vt:lpstr>Addiction in America</vt:lpstr>
      <vt:lpstr>Addiction in America</vt:lpstr>
      <vt:lpstr>Addiction in America</vt:lpstr>
      <vt:lpstr>Addiction in America</vt:lpstr>
      <vt:lpstr>Addiction in America</vt:lpstr>
      <vt:lpstr>Addiction in America</vt:lpstr>
      <vt:lpstr>Addiction in America</vt:lpstr>
      <vt:lpstr>Addiction in America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Seckler</dc:creator>
  <cp:lastModifiedBy>Maritza Hiciano</cp:lastModifiedBy>
  <cp:revision>114</cp:revision>
  <dcterms:created xsi:type="dcterms:W3CDTF">2020-07-23T14:34:53Z</dcterms:created>
  <dcterms:modified xsi:type="dcterms:W3CDTF">2022-06-09T15:17:33Z</dcterms:modified>
</cp:coreProperties>
</file>